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5"/>
  </p:notesMasterIdLst>
  <p:handoutMasterIdLst>
    <p:handoutMasterId r:id="rId26"/>
  </p:handoutMasterIdLst>
  <p:sldIdLst>
    <p:sldId id="290" r:id="rId5"/>
    <p:sldId id="340" r:id="rId6"/>
    <p:sldId id="357" r:id="rId7"/>
    <p:sldId id="360" r:id="rId8"/>
    <p:sldId id="355" r:id="rId9"/>
    <p:sldId id="365" r:id="rId10"/>
    <p:sldId id="341" r:id="rId11"/>
    <p:sldId id="375" r:id="rId12"/>
    <p:sldId id="362" r:id="rId13"/>
    <p:sldId id="363" r:id="rId14"/>
    <p:sldId id="364" r:id="rId15"/>
    <p:sldId id="373" r:id="rId16"/>
    <p:sldId id="374" r:id="rId17"/>
    <p:sldId id="366" r:id="rId18"/>
    <p:sldId id="367" r:id="rId19"/>
    <p:sldId id="372" r:id="rId20"/>
    <p:sldId id="369" r:id="rId21"/>
    <p:sldId id="370" r:id="rId22"/>
    <p:sldId id="371" r:id="rId23"/>
    <p:sldId id="368" r:id="rId2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85613" autoAdjust="0"/>
  </p:normalViewPr>
  <p:slideViewPr>
    <p:cSldViewPr snapToGrid="0">
      <p:cViewPr varScale="1">
        <p:scale>
          <a:sx n="83" d="100"/>
          <a:sy n="83" d="100"/>
        </p:scale>
        <p:origin x="104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91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C8D93E-68F5-4C5C-8F01-1B47945FD305}" type="datetime1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11/22/2023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8CD4AB-B9A2-4248-B31F-8EBC71546D8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D1DFEF1-1477-4316-9301-165B4D0C610A}" type="datetime1">
              <a:rPr lang="zh-TW" altLang="en-US" noProof="0" smtClean="0"/>
              <a:t>2023/11/22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ABE9C73-6CDE-45E2-97F8-E3C5308FA23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0947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BE9C73-6CDE-45E2-97F8-E3C5308FA232}" type="slidenum">
              <a:rPr lang="en-US" altLang="zh-TW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0409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F49FF30-AE98-4030-8BA7-BBEE900C28D7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21" name="頁尾版面配置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2E81337-E0B6-4938-9827-31887CE849D6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0B87A9C-A9D7-42CC-9E01-9A10BE3EFA89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357950" y="1352804"/>
            <a:ext cx="4633415" cy="1333641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版面配置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90AB5AE-661F-485F-A12C-82FE8C6D87B2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algn="l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5954A-1905-4811-B226-B18EBA148328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線接點​​(S)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62DA49AD-9124-444C-A840-12BD6658F270}" type="datetime1">
              <a:rPr lang="zh-TW" altLang="en-US" noProof="0" smtClean="0"/>
              <a:t>2023/11/22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68E010-B698-4CF5-A43D-4329BC1D9250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3400" y="246600"/>
            <a:ext cx="11725200" cy="6364800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ru-RU" noProof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2488" y="2103438"/>
            <a:ext cx="5243512" cy="3748087"/>
          </a:xfrm>
        </p:spPr>
        <p:txBody>
          <a:bodyPr rtlCol="0" anchor="ctr" anchorCtr="0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ru-RU" noProof="0"/>
          </a:p>
        </p:txBody>
      </p:sp>
      <p:sp>
        <p:nvSpPr>
          <p:cNvPr id="8" name="標題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AC097E-FD32-4D28-8DC2-98D18E3CAEA8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B3342-3D31-4E64-B381-13C4702B3C49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4DFE7C-8AF9-42CE-98A9-09D5E106636E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6335F-BEB8-4C7F-A902-C8A743CB76E5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6DE29E5-D5C3-4660-B4BA-A7AA62CDFE8E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820B87-9DF4-48C1-9FC7-325E47494D3D}" type="datetime1">
              <a:rPr lang="zh-TW" altLang="en-US" noProof="0" smtClean="0"/>
              <a:t>2023/11/22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4B7E4EF-A1BD-40F4-AB7B-04F084DD991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jhwang@nyc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aborn.pydata.org/tutorial/function_overview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xlwings.org/zh-tw/latest/datastructure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icrosoft.com/en-us/microsoft-365/python-in-exce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upport.microsoft.com/en-us/office/introduction-to-python-in-excel-55643c2e-ff56-4168-b1ce-9428c83085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excel-blog/announcing-python-in-excel-combining-the-power-of-python-and-the/ba-p/389343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zh-tw/office/%E5%9C%A8-excel-%E4%B8%AD%E9%96%8B%E5%A7%8B%E4%BD%BF%E7%94%A8-python-a33fbcbe-065b-41d3-82cf-23d05397f53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atplotlib.org/3.5.3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seaborn.pydata.org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tw/dataset/16608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andas.pydata.org/docs/getting_started/intro_tutorials/04_plotting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W4_From Excel to PYTHON </a:t>
            </a:r>
            <a:endParaRPr lang="zh-TW" altLang="ru-RU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68" y="4369581"/>
            <a:ext cx="8655200" cy="457201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zh-TW" altLang="en-US" dirty="0">
                <a:solidFill>
                  <a:schemeClr val="tx2">
                    <a:lumMod val="90000"/>
                  </a:schemeClr>
                </a:solidFill>
              </a:rPr>
              <a:t>黃明居</a:t>
            </a:r>
            <a:endParaRPr lang="en-US" altLang="zh-TW" dirty="0">
              <a:solidFill>
                <a:schemeClr val="tx2">
                  <a:lumMod val="90000"/>
                </a:schemeClr>
              </a:solidFill>
            </a:endParaRPr>
          </a:p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2">
                    <a:lumMod val="90000"/>
                  </a:schemeClr>
                </a:solidFill>
                <a:hlinkClick r:id="rId3"/>
              </a:rPr>
              <a:t>mjhwang@nycu.edu.tw</a:t>
            </a:r>
            <a:endParaRPr lang="en-US" altLang="zh-TW" dirty="0">
              <a:solidFill>
                <a:schemeClr val="tx2">
                  <a:lumMod val="90000"/>
                </a:schemeClr>
              </a:solidFill>
            </a:endParaRPr>
          </a:p>
          <a:p>
            <a:pPr rtl="0">
              <a:spcAft>
                <a:spcPts val="600"/>
              </a:spcAft>
            </a:pPr>
            <a:r>
              <a:rPr lang="en-US" altLang="zh-TW" dirty="0">
                <a:solidFill>
                  <a:schemeClr val="tx2">
                    <a:lumMod val="90000"/>
                  </a:schemeClr>
                </a:solidFill>
              </a:rPr>
              <a:t>2023/11/23</a:t>
            </a:r>
            <a:endParaRPr lang="zh-TW" altLang="ru-RU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E53FC51-BDBA-F476-F704-3C69938F6E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5968" y="1995540"/>
            <a:ext cx="6344687" cy="4219522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EF9360F-9EFB-7DA9-2264-4E9EB303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/>
          <a:lstStyle/>
          <a:p>
            <a:r>
              <a:rPr lang="en-US" altLang="zh-TW" dirty="0" err="1"/>
              <a:t>Matplotlib.pyplot</a:t>
            </a:r>
            <a:r>
              <a:rPr lang="en-US" altLang="zh-TW" dirty="0"/>
              <a:t> : subplot()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615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DEF9360F-9EFB-7DA9-2264-4E9EB303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/>
          <a:lstStyle/>
          <a:p>
            <a:r>
              <a:rPr lang="en-US" altLang="zh-TW" dirty="0" err="1"/>
              <a:t>Matplotlib.pyplot</a:t>
            </a:r>
            <a:r>
              <a:rPr lang="en-US" altLang="zh-TW" dirty="0"/>
              <a:t> : subplot2grid()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26B83C6-8FA7-E1B3-7AC4-348CFAD0F7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2068" y="1827266"/>
            <a:ext cx="7416604" cy="4486691"/>
          </a:xfrm>
        </p:spPr>
      </p:pic>
    </p:spTree>
    <p:extLst>
      <p:ext uri="{BB962C8B-B14F-4D97-AF65-F5344CB8AC3E}">
        <p14:creationId xmlns:p14="http://schemas.microsoft.com/office/powerpoint/2010/main" val="196618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858CD-E5DD-2E65-C163-33EBE36F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再熟悉</a:t>
            </a:r>
            <a:r>
              <a:rPr lang="en-US" altLang="zh-TW" dirty="0"/>
              <a:t>Seaborn </a:t>
            </a:r>
            <a:r>
              <a:rPr lang="zh-TW" altLang="en-US" dirty="0"/>
              <a:t>的繪圖功能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CA6B04F-8169-31B8-2255-C12896552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232" y="1905426"/>
            <a:ext cx="9841113" cy="4362555"/>
          </a:xfrm>
        </p:spPr>
      </p:pic>
    </p:spTree>
    <p:extLst>
      <p:ext uri="{BB962C8B-B14F-4D97-AF65-F5344CB8AC3E}">
        <p14:creationId xmlns:p14="http://schemas.microsoft.com/office/powerpoint/2010/main" val="236434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97CF2B02-22BC-C4BA-94F4-BC7730BDD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9244" y="1717907"/>
            <a:ext cx="7930400" cy="472376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FB12FD9-15E0-D5F8-6F2C-CDA71830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1371600"/>
          </a:xfrm>
        </p:spPr>
        <p:txBody>
          <a:bodyPr/>
          <a:lstStyle/>
          <a:p>
            <a:r>
              <a:rPr lang="zh-TW" altLang="en-US" dirty="0"/>
              <a:t>再熟悉</a:t>
            </a:r>
            <a:r>
              <a:rPr lang="en-US" altLang="zh-TW" dirty="0"/>
              <a:t>Seaborn </a:t>
            </a:r>
            <a:r>
              <a:rPr lang="zh-TW" altLang="en-US" dirty="0"/>
              <a:t>的繪圖功能</a:t>
            </a:r>
          </a:p>
        </p:txBody>
      </p:sp>
    </p:spTree>
    <p:extLst>
      <p:ext uri="{BB962C8B-B14F-4D97-AF65-F5344CB8AC3E}">
        <p14:creationId xmlns:p14="http://schemas.microsoft.com/office/powerpoint/2010/main" val="74060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4B43A-5344-D6CD-2AE2-AC7D78BD5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use(run) python in Excel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D6416D-108B-8AEE-504E-231E6EA75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8901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FF0000"/>
                </a:solidFill>
              </a:rPr>
              <a:t>xlwings</a:t>
            </a:r>
            <a:r>
              <a:rPr lang="en-US" altLang="zh-TW" dirty="0">
                <a:solidFill>
                  <a:srgbClr val="FF0000"/>
                </a:solidFill>
              </a:rPr>
              <a:t> (</a:t>
            </a:r>
            <a:r>
              <a:rPr lang="zh-TW" altLang="en-US" dirty="0">
                <a:solidFill>
                  <a:srgbClr val="FF0000"/>
                </a:solidFill>
              </a:rPr>
              <a:t>單機版試用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Microsoft 365 (python in excel)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5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41D1A-FD9E-F55B-01C1-6D04D864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xlwings</a:t>
            </a:r>
            <a:r>
              <a:rPr lang="en-US" altLang="zh-TW" dirty="0"/>
              <a:t> (</a:t>
            </a:r>
            <a:r>
              <a:rPr lang="zh-TW" altLang="en-US" dirty="0"/>
              <a:t>單機版試用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43767007-1301-C609-8FE1-805DCDD7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292" y="1863287"/>
            <a:ext cx="6796998" cy="4486169"/>
          </a:xfrm>
        </p:spPr>
      </p:pic>
    </p:spTree>
    <p:extLst>
      <p:ext uri="{BB962C8B-B14F-4D97-AF65-F5344CB8AC3E}">
        <p14:creationId xmlns:p14="http://schemas.microsoft.com/office/powerpoint/2010/main" val="10568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1C1E7-0007-119E-E5B2-DB262EB8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xlwings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4A8843-D6D4-BB2D-4BF0-948A9DEA3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933" y="1904211"/>
            <a:ext cx="5189648" cy="446886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410E73-459B-D098-2FE7-6D7C10FA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195" y="1481430"/>
            <a:ext cx="5255316" cy="50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E3635-1D9B-13FD-9D66-873E6615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in Excel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4A952BFB-86D0-F780-155F-B70A57A3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4466" y="2108546"/>
            <a:ext cx="8081748" cy="4321143"/>
          </a:xfrm>
        </p:spPr>
      </p:pic>
    </p:spTree>
    <p:extLst>
      <p:ext uri="{BB962C8B-B14F-4D97-AF65-F5344CB8AC3E}">
        <p14:creationId xmlns:p14="http://schemas.microsoft.com/office/powerpoint/2010/main" val="179856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EBB57-3D10-EEE8-9BAA-22EF5F3F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in Excel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77BE7A-D126-018E-50D7-0BC848D25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55" y="1910533"/>
            <a:ext cx="11058524" cy="4151621"/>
          </a:xfrm>
        </p:spPr>
      </p:pic>
    </p:spTree>
    <p:extLst>
      <p:ext uri="{BB962C8B-B14F-4D97-AF65-F5344CB8AC3E}">
        <p14:creationId xmlns:p14="http://schemas.microsoft.com/office/powerpoint/2010/main" val="311296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98EC4-EA8A-62AF-5A57-E0DDBB5A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in Excel</a:t>
            </a:r>
            <a:endParaRPr lang="zh-TW" altLang="en-US" dirty="0"/>
          </a:p>
        </p:txBody>
      </p:sp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8D1220FF-C25A-FFFA-33EA-816290386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658" y="2123265"/>
            <a:ext cx="4676881" cy="4200304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CEB9ED-A76D-368C-A268-5CBE941B5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14" y="2113655"/>
            <a:ext cx="6064790" cy="42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38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87E18-7324-6F74-8BB3-B1CA8A41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學習目標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32DA12-90D5-98FE-EC9D-F6BEA45A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作業檢討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Seaborns</a:t>
            </a:r>
            <a:r>
              <a:rPr lang="en-US" altLang="zh-TW" dirty="0"/>
              <a:t> </a:t>
            </a:r>
            <a:r>
              <a:rPr lang="zh-TW" altLang="en-US" dirty="0"/>
              <a:t>繪圖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案例分析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How to use(run) python in Excel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xlwings</a:t>
            </a:r>
            <a:r>
              <a:rPr lang="en-US" altLang="zh-TW" dirty="0"/>
              <a:t> (</a:t>
            </a:r>
            <a:r>
              <a:rPr lang="zh-TW" altLang="en-US" dirty="0"/>
              <a:t>單機版試用</a:t>
            </a:r>
            <a:r>
              <a:rPr lang="en-US" altLang="zh-TW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Microsoft 365 (python in excel)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SegoeUI"/>
              </a:rPr>
              <a:t> Aug/22/2023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SegoeUI"/>
              </a:rPr>
              <a:t>發布</a:t>
            </a:r>
            <a:endParaRPr lang="en-US" altLang="zh-TW" b="0" i="0" dirty="0">
              <a:solidFill>
                <a:srgbClr val="333333"/>
              </a:solidFill>
              <a:effectLst/>
              <a:latin typeface="SegoeUI"/>
            </a:endParaRPr>
          </a:p>
          <a:p>
            <a:pPr lvl="2">
              <a:lnSpc>
                <a:spcPct val="150000"/>
              </a:lnSpc>
            </a:pPr>
            <a:r>
              <a:rPr lang="en-US" altLang="zh-TW" dirty="0">
                <a:hlinkClick r:id="rId2"/>
              </a:rPr>
              <a:t>Announcing Python in Excel: Combining the power of Python and the flexibility of Excel</a:t>
            </a:r>
            <a:r>
              <a:rPr lang="en-US" altLang="zh-TW" dirty="0"/>
              <a:t>.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81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5941-CD93-7788-8264-430CC14F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Excel </a:t>
            </a:r>
            <a:r>
              <a:rPr lang="zh-TW" altLang="en-US" dirty="0"/>
              <a:t>（</a:t>
            </a:r>
            <a:r>
              <a:rPr lang="en-US" altLang="zh-TW" dirty="0"/>
              <a:t>Office365</a:t>
            </a:r>
            <a:r>
              <a:rPr lang="zh-TW" altLang="en-US" dirty="0"/>
              <a:t>）</a:t>
            </a:r>
          </a:p>
        </p:txBody>
      </p:sp>
      <p:pic>
        <p:nvPicPr>
          <p:cNvPr id="5" name="內容版面配置區 4">
            <a:hlinkClick r:id="rId3"/>
            <a:extLst>
              <a:ext uri="{FF2B5EF4-FFF2-40B4-BE49-F238E27FC236}">
                <a16:creationId xmlns:a16="http://schemas.microsoft.com/office/drawing/2014/main" id="{96971F55-319A-C32A-E6AD-4CEEB784B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8440" y="1828434"/>
            <a:ext cx="5134773" cy="438697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B17E9C-80E0-E0CB-D882-61B1F22A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789" y="1828434"/>
            <a:ext cx="5713222" cy="43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7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C39EC-4AEC-2518-4C2A-EEE3FD50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0070C0"/>
                </a:solidFill>
              </a:rPr>
              <a:t>Review1: </a:t>
            </a:r>
            <a:r>
              <a:rPr lang="en-US" altLang="zh-TW" b="1" i="1" dirty="0"/>
              <a:t>Matplotlib 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370827-C075-BE5F-760E-733F0DF1D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4326"/>
            <a:ext cx="5390192" cy="44917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Matplotlib </a:t>
            </a:r>
            <a:r>
              <a:rPr lang="zh-CN" altLang="en-US" dirty="0"/>
              <a:t>是一個 </a:t>
            </a:r>
            <a:r>
              <a:rPr lang="en-US" altLang="zh-CN" dirty="0"/>
              <a:t>Python </a:t>
            </a:r>
            <a:r>
              <a:rPr lang="zh-CN" altLang="en-US" dirty="0"/>
              <a:t>的 </a:t>
            </a:r>
            <a:r>
              <a:rPr lang="en-US" altLang="zh-CN" dirty="0"/>
              <a:t>2D </a:t>
            </a:r>
            <a:r>
              <a:rPr lang="zh-CN" altLang="en-US" dirty="0"/>
              <a:t>繪圖庫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跨平臺的互動式環境</a:t>
            </a:r>
            <a:r>
              <a:rPr lang="zh-TW" altLang="en-US" dirty="0"/>
              <a:t>產生圖形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開發者可以僅需幾行</a:t>
            </a:r>
            <a:r>
              <a:rPr lang="zh-TW" altLang="en-US" dirty="0"/>
              <a:t>程式碼</a:t>
            </a:r>
            <a:r>
              <a:rPr lang="zh-CN" altLang="en-US" dirty="0"/>
              <a:t>，</a:t>
            </a:r>
            <a:r>
              <a:rPr lang="zh-TW" altLang="en-US" dirty="0"/>
              <a:t>即可</a:t>
            </a:r>
            <a:r>
              <a:rPr lang="zh-CN" altLang="en-US" dirty="0"/>
              <a:t>以生成繪圖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長條圖，功率譜，橫條圖，錯誤圖，散點圖等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FF0000"/>
                </a:solidFill>
              </a:rPr>
              <a:t>matplotlib.pyplot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使 </a:t>
            </a:r>
            <a:r>
              <a:rPr lang="en-US" altLang="zh-TW" dirty="0"/>
              <a:t>Matplotlib </a:t>
            </a:r>
            <a:r>
              <a:rPr lang="zh-TW" altLang="en-US" dirty="0"/>
              <a:t>像 </a:t>
            </a:r>
            <a:r>
              <a:rPr lang="en-US" altLang="zh-TW" dirty="0"/>
              <a:t>MATLAB </a:t>
            </a:r>
            <a:r>
              <a:rPr lang="zh-TW" altLang="en-US" dirty="0"/>
              <a:t>一樣工作的</a:t>
            </a:r>
            <a:r>
              <a:rPr lang="zh-TW" altLang="en-US" b="1" dirty="0">
                <a:solidFill>
                  <a:srgbClr val="FF0000"/>
                </a:solidFill>
              </a:rPr>
              <a:t>命令樣式函數的集合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pyplot</a:t>
            </a:r>
            <a:r>
              <a:rPr lang="en-US" altLang="zh-TW" dirty="0"/>
              <a:t> </a:t>
            </a:r>
            <a:r>
              <a:rPr lang="zh-TW" altLang="en-US" dirty="0"/>
              <a:t>函數都會對圖形進行一些更改，如創建圖形、在圖形中創建繪圖區域、在繪圖區域中繪製一些線條，用標籤裝飾繪圖等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6" name="圖片 5">
            <a:hlinkClick r:id="rId2"/>
            <a:extLst>
              <a:ext uri="{FF2B5EF4-FFF2-40B4-BE49-F238E27FC236}">
                <a16:creationId xmlns:a16="http://schemas.microsoft.com/office/drawing/2014/main" id="{971AC9DA-DB9D-E238-2AD8-F249FD2F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75" y="2196604"/>
            <a:ext cx="5163442" cy="35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5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A28B-CE32-9E42-F584-2611E2E0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0070C0"/>
                </a:solidFill>
              </a:rPr>
              <a:t>Review2: </a:t>
            </a:r>
            <a:r>
              <a:rPr lang="en-US" altLang="zh-TW" dirty="0" err="1"/>
              <a:t>Seaborns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8CE61-356D-DA62-8973-F5B97060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337866" cy="3849624"/>
          </a:xfrm>
        </p:spPr>
        <p:txBody>
          <a:bodyPr/>
          <a:lstStyle/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Seaborn is a </a:t>
            </a:r>
            <a:r>
              <a:rPr lang="en-US" altLang="zh-TW" b="1" i="1" dirty="0">
                <a:solidFill>
                  <a:srgbClr val="FF0000"/>
                </a:solidFill>
                <a:effectLst/>
                <a:latin typeface="-apple-system"/>
              </a:rPr>
              <a:t>library 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for making statistical graphics in Python.</a:t>
            </a:r>
          </a:p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It builds on top of </a:t>
            </a:r>
            <a:r>
              <a:rPr lang="en-US" altLang="zh-TW" b="0" i="0" u="none" strike="noStrike" dirty="0">
                <a:effectLst/>
                <a:latin typeface="-apple-system"/>
                <a:hlinkClick r:id="rId2"/>
              </a:rPr>
              <a:t>matplotlib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 and integrates closely with </a:t>
            </a:r>
            <a:r>
              <a:rPr lang="en-US" altLang="zh-TW" b="0" i="0" u="none" strike="noStrike" dirty="0">
                <a:effectLst/>
                <a:latin typeface="-apple-system"/>
                <a:hlinkClick r:id="rId3"/>
              </a:rPr>
              <a:t>pandas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 data structures.</a:t>
            </a:r>
          </a:p>
          <a:p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Its plotting functions operate on </a:t>
            </a:r>
            <a:r>
              <a:rPr lang="en-US" altLang="zh-TW" b="0" i="0" dirty="0" err="1">
                <a:solidFill>
                  <a:srgbClr val="323232"/>
                </a:solidFill>
                <a:effectLst/>
                <a:latin typeface="-apple-system"/>
              </a:rPr>
              <a:t>dataframes</a:t>
            </a:r>
            <a:r>
              <a:rPr lang="en-US" altLang="zh-TW" b="0" i="0" dirty="0">
                <a:solidFill>
                  <a:srgbClr val="323232"/>
                </a:solidFill>
                <a:effectLst/>
                <a:latin typeface="-apple-system"/>
              </a:rPr>
              <a:t> and arrays containing whole datasets and internally perform the necessary semantic mapping and statistical aggregation to produce informative plots</a:t>
            </a:r>
            <a:endParaRPr lang="zh-TW" altLang="en-US" dirty="0"/>
          </a:p>
        </p:txBody>
      </p:sp>
      <p:pic>
        <p:nvPicPr>
          <p:cNvPr id="5" name="圖片 4">
            <a:hlinkClick r:id="rId4"/>
            <a:extLst>
              <a:ext uri="{FF2B5EF4-FFF2-40B4-BE49-F238E27FC236}">
                <a16:creationId xmlns:a16="http://schemas.microsoft.com/office/drawing/2014/main" id="{02B2FFE5-980A-0258-F939-550907D2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80" y="2258496"/>
            <a:ext cx="6638873" cy="33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6AD89-E5A4-81CD-7823-3863E850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作業檢討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B02C0-2881-43CD-B7B8-4EF5A6B4F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98149"/>
            <a:ext cx="10386188" cy="45873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讀取數據： 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Pandas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讀取台中市政府警察局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112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年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8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月份交通事故資料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</a:p>
          <a:p>
            <a:pPr lvl="1">
              <a:lnSpc>
                <a:spcPct val="150000"/>
              </a:lnSpc>
            </a:pP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Seaborn &amp; Matplotlib 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套件進行資料視覺化處理，每小題請分成不同的儲存格，並清楚註解程式碼內容</a:t>
            </a:r>
          </a:p>
          <a:p>
            <a:pPr algn="l">
              <a:lnSpc>
                <a:spcPct val="150000"/>
              </a:lnSpc>
            </a:pP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資料描述：</a:t>
            </a:r>
            <a:endParaRPr lang="en-US" altLang="zh-TW" sz="20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製作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各區域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受傷數量統計之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圓餅圖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(hint: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可先將 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'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受傷數量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'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欄位轉換為數字型態，並用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 by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分組計算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根據資料集中的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「保護裝備」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「受傷程度」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欄位，進行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回歸分析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，探討不同保護裝備的使用是否  與受傷程度有相關性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endParaRPr lang="zh-TW" alt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(hint: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注意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資料型態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zh-TW" altLang="en-US" sz="20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，可以使用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Seaborn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lmplot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函數或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scatter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plot</a:t>
            </a:r>
            <a:r>
              <a:rPr lang="zh-TW" alt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函數</a:t>
            </a:r>
            <a:r>
              <a:rPr lang="en-US" altLang="zh-TW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9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41009C-37E9-12B7-79DE-C2729286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中文問題與</a:t>
            </a:r>
            <a:r>
              <a:rPr lang="en-US" altLang="zh-TW" dirty="0" err="1"/>
              <a:t>NaN</a:t>
            </a:r>
            <a:r>
              <a:rPr lang="zh-TW" altLang="en-US" dirty="0"/>
              <a:t>（</a:t>
            </a:r>
            <a:r>
              <a:rPr lang="en-US" altLang="zh-TW" dirty="0"/>
              <a:t>Not a Number</a:t>
            </a:r>
            <a:r>
              <a:rPr lang="zh-TW" altLang="en-US" dirty="0"/>
              <a:t>）的處理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F0A47-7C78-DF91-A536-50D6D2D28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中文問題：助教已經公告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撰寫程式，遇上問題，如何處理？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老師的作法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EA47F6-4685-9160-5267-A825E262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9312" y="1701091"/>
            <a:ext cx="5265888" cy="47916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/>
              <a:t>NaN</a:t>
            </a:r>
            <a:r>
              <a:rPr lang="zh-TW" altLang="en-US" dirty="0"/>
              <a:t>問題：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/>
              <a:t>df.info() </a:t>
            </a:r>
            <a:r>
              <a:rPr lang="zh-TW" altLang="en-US" dirty="0"/>
              <a:t>先看看</a:t>
            </a:r>
            <a:r>
              <a:rPr lang="en-US" altLang="zh-TW" dirty="0" err="1"/>
              <a:t>DataFrame</a:t>
            </a:r>
            <a:r>
              <a:rPr lang="zh-TW" altLang="en-US" dirty="0"/>
              <a:t>中，整體沒有值得情形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df.isnull</a:t>
            </a:r>
            <a:r>
              <a:rPr lang="en-US" altLang="zh-TW" dirty="0"/>
              <a:t>()</a:t>
            </a:r>
            <a:r>
              <a:rPr lang="zh-TW" altLang="en-US" dirty="0"/>
              <a:t>判斷哪個值是有遺失</a:t>
            </a:r>
            <a:endParaRPr lang="en-US" altLang="zh-TW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FF0000"/>
                </a:solidFill>
              </a:rPr>
              <a:t>df.dropna</a:t>
            </a:r>
            <a:r>
              <a:rPr lang="en-US" altLang="zh-TW" dirty="0">
                <a:solidFill>
                  <a:srgbClr val="FF0000"/>
                </a:solidFill>
              </a:rPr>
              <a:t>() </a:t>
            </a:r>
            <a:r>
              <a:rPr lang="zh-TW" altLang="en-US" dirty="0"/>
              <a:t>刪除</a:t>
            </a:r>
            <a:r>
              <a:rPr lang="en-US" altLang="zh-TW" dirty="0" err="1"/>
              <a:t>NaN</a:t>
            </a:r>
            <a:r>
              <a:rPr lang="zh-TW" altLang="en-US" dirty="0"/>
              <a:t>整列或整欄值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（內定值：一旦發現</a:t>
            </a:r>
            <a:r>
              <a:rPr lang="en-US" altLang="zh-TW" dirty="0" err="1"/>
              <a:t>DataFarme</a:t>
            </a:r>
            <a:r>
              <a:rPr lang="zh-TW" altLang="en-US" dirty="0"/>
              <a:t>的</a:t>
            </a:r>
            <a:r>
              <a:rPr lang="en-US" altLang="zh-TW" dirty="0"/>
              <a:t>row</a:t>
            </a:r>
            <a:r>
              <a:rPr lang="zh-TW" altLang="en-US" dirty="0"/>
              <a:t>（列）裡面有</a:t>
            </a:r>
            <a:r>
              <a:rPr lang="en-US" altLang="zh-TW" dirty="0"/>
              <a:t>nan</a:t>
            </a:r>
            <a:r>
              <a:rPr lang="zh-TW" altLang="en-US" dirty="0"/>
              <a:t>，就過濾去除該列）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刪除空白列，加</a:t>
            </a:r>
            <a:r>
              <a:rPr lang="en-US" altLang="zh-TW" dirty="0"/>
              <a:t>how = all </a:t>
            </a:r>
            <a:r>
              <a:rPr lang="zh-TW" altLang="en-US" dirty="0"/>
              <a:t>參數</a:t>
            </a:r>
            <a:r>
              <a:rPr lang="en-US" altLang="zh-TW" dirty="0" err="1"/>
              <a:t>df.dropna</a:t>
            </a:r>
            <a:r>
              <a:rPr lang="en-US" altLang="zh-TW" dirty="0"/>
              <a:t>(how=all)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FF0000"/>
                </a:solidFill>
              </a:rPr>
              <a:t>fillna</a:t>
            </a:r>
            <a:r>
              <a:rPr lang="zh-TW" altLang="en-US" dirty="0">
                <a:solidFill>
                  <a:srgbClr val="FF0000"/>
                </a:solidFill>
              </a:rPr>
              <a:t>填補遺失值</a:t>
            </a:r>
            <a:endParaRPr lang="en-US" altLang="zh-TW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df.fillna</a:t>
            </a:r>
            <a:r>
              <a:rPr lang="en-US" altLang="zh-TW" dirty="0"/>
              <a:t>(0)</a:t>
            </a:r>
            <a:r>
              <a:rPr lang="zh-TW" altLang="en-US" dirty="0"/>
              <a:t>，</a:t>
            </a:r>
            <a:r>
              <a:rPr lang="en-US" altLang="zh-TW" dirty="0" err="1"/>
              <a:t>NaN</a:t>
            </a:r>
            <a:r>
              <a:rPr lang="zh-TW" altLang="en-US" dirty="0"/>
              <a:t>補</a:t>
            </a:r>
            <a:r>
              <a:rPr lang="en-US" altLang="zh-TW" dirty="0"/>
              <a:t>”0”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>
                <a:solidFill>
                  <a:srgbClr val="FF0000"/>
                </a:solidFill>
              </a:rPr>
              <a:t>drop_duplicates</a:t>
            </a:r>
            <a:r>
              <a:rPr lang="zh-TW" altLang="en-US" dirty="0">
                <a:solidFill>
                  <a:srgbClr val="FF0000"/>
                </a:solidFill>
              </a:rPr>
              <a:t>刪除重複值</a:t>
            </a:r>
            <a:endParaRPr lang="en-US" altLang="zh-TW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dirty="0" err="1"/>
              <a:t>df.drop_duplicates</a:t>
            </a:r>
            <a:r>
              <a:rPr lang="en-US" altLang="zh-TW" dirty="0"/>
              <a:t>(subset = ‘A’)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213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 descr="年輕人在寫作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76915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FBA105-4996-0524-0017-7A70CA2AD52E}"/>
              </a:ext>
            </a:extLst>
          </p:cNvPr>
          <p:cNvSpPr/>
          <p:nvPr/>
        </p:nvSpPr>
        <p:spPr>
          <a:xfrm>
            <a:off x="359290" y="204334"/>
            <a:ext cx="6383772" cy="6043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7F5067F-B05A-4CB4-8FEF-12162F4F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2" y="727626"/>
            <a:ext cx="570849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單元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4</a:t>
            </a:r>
            <a:br>
              <a:rPr lang="en-US" altLang="zh-TW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kern="1200" dirty="0">
                <a:solidFill>
                  <a:schemeClr val="bg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Visualization and Case Study 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0018" y="2445851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作業檢討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讀取網路公開資料 ＆ 繪圖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繪圖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再熟悉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pandas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與</a:t>
            </a: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matplotlib.pyplot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模組與繪圖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再熟悉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seaborn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模組與繪圖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相關性與回歸分析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 rtl="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Case Study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清洗資料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Forecasting in Logistics and Transportation Problem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1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A2570-8D0E-636B-78C3-7DE1EF2A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再熟悉</a:t>
            </a:r>
            <a:r>
              <a:rPr lang="en-US" altLang="zh-TW" dirty="0"/>
              <a:t>pandas</a:t>
            </a:r>
            <a:r>
              <a:rPr lang="zh-TW" altLang="en-US" dirty="0"/>
              <a:t>繪圖功能</a:t>
            </a:r>
          </a:p>
        </p:txBody>
      </p:sp>
      <p:pic>
        <p:nvPicPr>
          <p:cNvPr id="5" name="內容版面配置區 4">
            <a:hlinkClick r:id="rId2"/>
            <a:extLst>
              <a:ext uri="{FF2B5EF4-FFF2-40B4-BE49-F238E27FC236}">
                <a16:creationId xmlns:a16="http://schemas.microsoft.com/office/drawing/2014/main" id="{F6EBD638-8677-6D9B-D560-8E47B0861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735" y="1670440"/>
            <a:ext cx="6834948" cy="472280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92530A-0DDF-CC8B-7849-14FA85D29FA9}"/>
              </a:ext>
            </a:extLst>
          </p:cNvPr>
          <p:cNvSpPr txBox="1"/>
          <p:nvPr/>
        </p:nvSpPr>
        <p:spPr>
          <a:xfrm>
            <a:off x="8658703" y="3913019"/>
            <a:ext cx="30382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須再複習</a:t>
            </a:r>
            <a:r>
              <a:rPr lang="en-US" altLang="zh-TW" dirty="0" err="1">
                <a:solidFill>
                  <a:srgbClr val="FF0000"/>
                </a:solidFill>
              </a:rPr>
              <a:t>DataFrame</a:t>
            </a:r>
            <a:r>
              <a:rPr lang="zh-TW" altLang="en-US" dirty="0">
                <a:solidFill>
                  <a:srgbClr val="FF0000"/>
                </a:solidFill>
              </a:rPr>
              <a:t>的概念！</a:t>
            </a:r>
          </a:p>
        </p:txBody>
      </p:sp>
    </p:spTree>
    <p:extLst>
      <p:ext uri="{BB962C8B-B14F-4D97-AF65-F5344CB8AC3E}">
        <p14:creationId xmlns:p14="http://schemas.microsoft.com/office/powerpoint/2010/main" val="305303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BF2626F-1675-8FC1-3935-C3A0DA9058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95358" y="2291107"/>
            <a:ext cx="5796243" cy="415566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433514B-02CD-211A-8BFD-D0382C62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51" y="494795"/>
            <a:ext cx="10058400" cy="1371600"/>
          </a:xfrm>
        </p:spPr>
        <p:txBody>
          <a:bodyPr/>
          <a:lstStyle/>
          <a:p>
            <a:r>
              <a:rPr lang="en-US" altLang="zh-TW" dirty="0" err="1"/>
              <a:t>Matplotlib.pyplot</a:t>
            </a:r>
            <a:r>
              <a:rPr lang="en-US" altLang="zh-TW" dirty="0"/>
              <a:t> : figure()</a:t>
            </a:r>
            <a:endParaRPr lang="zh-TW" altLang="en-US" dirty="0"/>
          </a:p>
        </p:txBody>
      </p:sp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5C2690DC-05C9-F206-8AF1-DCC76E6F6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5912" y="2291107"/>
            <a:ext cx="4994127" cy="1468661"/>
          </a:xfrm>
        </p:spPr>
      </p:pic>
    </p:spTree>
    <p:extLst>
      <p:ext uri="{BB962C8B-B14F-4D97-AF65-F5344CB8AC3E}">
        <p14:creationId xmlns:p14="http://schemas.microsoft.com/office/powerpoint/2010/main" val="1350954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335516_TF89747358_Win32" id="{06DF202E-1C25-4F01-9CE3-9753AD6BDBB9}" vid="{94B4B9B2-5916-4066-8761-7DAE18CD219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課程簡報教學</Template>
  <TotalTime>2769</TotalTime>
  <Words>634</Words>
  <Application>Microsoft Office PowerPoint</Application>
  <PresentationFormat>寬螢幕</PresentationFormat>
  <Paragraphs>79</Paragraphs>
  <Slides>20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-apple-system</vt:lpstr>
      <vt:lpstr>Microsoft JhengHei UI</vt:lpstr>
      <vt:lpstr>SegoeUI</vt:lpstr>
      <vt:lpstr>Arial</vt:lpstr>
      <vt:lpstr>Calibri</vt:lpstr>
      <vt:lpstr>Garamond</vt:lpstr>
      <vt:lpstr>Times New Roman</vt:lpstr>
      <vt:lpstr>Wingdings</vt:lpstr>
      <vt:lpstr>SavonVTI</vt:lpstr>
      <vt:lpstr>W4_From Excel to PYTHON </vt:lpstr>
      <vt:lpstr>學習目標</vt:lpstr>
      <vt:lpstr>Review1: Matplotlib </vt:lpstr>
      <vt:lpstr>Review2: Seaborns</vt:lpstr>
      <vt:lpstr>作業檢討</vt:lpstr>
      <vt:lpstr>中文問題與NaN（Not a Number）的處理</vt:lpstr>
      <vt:lpstr>單元 4 Visualization and Case Study </vt:lpstr>
      <vt:lpstr>再熟悉pandas繪圖功能</vt:lpstr>
      <vt:lpstr>Matplotlib.pyplot : figure()</vt:lpstr>
      <vt:lpstr>Matplotlib.pyplot : subplot()</vt:lpstr>
      <vt:lpstr>Matplotlib.pyplot : subplot2grid()</vt:lpstr>
      <vt:lpstr>再熟悉Seaborn 的繪圖功能</vt:lpstr>
      <vt:lpstr>再熟悉Seaborn 的繪圖功能</vt:lpstr>
      <vt:lpstr>How to use(run) python in Excel</vt:lpstr>
      <vt:lpstr>xlwings (單機版試用)</vt:lpstr>
      <vt:lpstr>xlwings</vt:lpstr>
      <vt:lpstr>Python in Excel</vt:lpstr>
      <vt:lpstr>Python in Excel</vt:lpstr>
      <vt:lpstr>Python in Excel</vt:lpstr>
      <vt:lpstr>Excel （Office365）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Excel to PYTHON</dc:title>
  <dc:creator>mj hwang</dc:creator>
  <cp:lastModifiedBy>mj hwang</cp:lastModifiedBy>
  <cp:revision>77</cp:revision>
  <dcterms:created xsi:type="dcterms:W3CDTF">2023-10-27T09:28:08Z</dcterms:created>
  <dcterms:modified xsi:type="dcterms:W3CDTF">2023-11-22T11:46:51Z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